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61" r:id="rId2"/>
    <p:sldId id="262" r:id="rId3"/>
    <p:sldId id="263" r:id="rId4"/>
    <p:sldId id="264" r:id="rId5"/>
    <p:sldId id="265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56" r:id="rId14"/>
    <p:sldId id="260" r:id="rId15"/>
    <p:sldId id="257" r:id="rId16"/>
    <p:sldId id="258" r:id="rId17"/>
    <p:sldId id="259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F7A4E-7F18-445F-82BD-4A8B7130E5E5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4959D-7EB9-4712-88DF-2105C10B55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4959D-7EB9-4712-88DF-2105C10B550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4959D-7EB9-4712-88DF-2105C10B550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4959D-7EB9-4712-88DF-2105C10B550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4959D-7EB9-4712-88DF-2105C10B550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4959D-7EB9-4712-88DF-2105C10B550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4959D-7EB9-4712-88DF-2105C10B550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6F1A-0270-4C19-A86C-AACB61DD17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BD31-6F73-4906-83AB-B52BD82FA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6F1A-0270-4C19-A86C-AACB61DD17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BD31-6F73-4906-83AB-B52BD82FA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6F1A-0270-4C19-A86C-AACB61DD17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BD31-6F73-4906-83AB-B52BD82FA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6F1A-0270-4C19-A86C-AACB61DD17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BD31-6F73-4906-83AB-B52BD82FA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6F1A-0270-4C19-A86C-AACB61DD17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BD31-6F73-4906-83AB-B52BD82FA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6F1A-0270-4C19-A86C-AACB61DD17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BD31-6F73-4906-83AB-B52BD82FA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6F1A-0270-4C19-A86C-AACB61DD17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BD31-6F73-4906-83AB-B52BD82FA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6F1A-0270-4C19-A86C-AACB61DD17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BD31-6F73-4906-83AB-B52BD82FA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6F1A-0270-4C19-A86C-AACB61DD17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BD31-6F73-4906-83AB-B52BD82FA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6F1A-0270-4C19-A86C-AACB61DD17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BD31-6F73-4906-83AB-B52BD82FA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6F1A-0270-4C19-A86C-AACB61DD17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36BD31-6F73-4906-83AB-B52BD82FAF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E36F1A-0270-4C19-A86C-AACB61DD1722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36BD31-6F73-4906-83AB-B52BD82FAF6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5" y="152400"/>
            <a:ext cx="8610600" cy="685800"/>
          </a:xfrm>
        </p:spPr>
        <p:txBody>
          <a:bodyPr>
            <a:noAutofit/>
          </a:bodyPr>
          <a:lstStyle/>
          <a:p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Thang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điểm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đánh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giá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(4)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45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III. BẤT CẬP TRONG QUÁ TRÌNH THỰC HIỆN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267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1. Luật Đầu tư công sửa đổi năm 2019 có nhiều điểm mới, trong đó: Đẩy mạnh phân cấp bảo đảm thẩm quyền của HĐND</a:t>
            </a: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Quyết định CTĐT dự án nhóm A</a:t>
            </a: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Tăng tính chủ động, phù hợp điều kiện thực tế của mỗi địa phương;</a:t>
            </a: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Xử lý tính huống phức tạp như dự án sử dụng nhiều nguồn vốn thuộc các cấp NS khác nhau; </a:t>
            </a: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Đổi mới mạnh mẽ phương thức kế hoạch hóa, nhằm khắc phục vướng mắc trước đây là có dự án trước hay có vốn trứơc.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III. BẤT CẬP TRONG QUÁ TRÌNH THỰC HIỆN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267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2. Thực tế giải ngân vốn đầu tư công đạt thấp, trong đó có các trọng số ảnh hưởng</a:t>
            </a: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Tính sẵn sàng 1.4</a:t>
            </a: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Bảo đảm sự đồng thuận Nhóm 3</a:t>
            </a: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 Tỷ lệ dân cư hưởng lợi 3.1</a:t>
            </a: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 Tỷ lệ đồng thuận của người bị ảnh hưởng 3.2</a:t>
            </a: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3. Tính pháp lý của Bộ tiêu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chí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Thời hạn hiệu lực. Hết hiệu lực</a:t>
            </a: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Một số vấn đề nội tại của Bộ tiêu chí bộc lộ những bất cập.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III. NHỮNG VẤN ĐỀ CẦN THẢO LUẬN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267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 Tiếp tục hay không tiếp tục</a:t>
            </a:r>
          </a:p>
          <a:p>
            <a:pPr algn="just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2. Nếu tiếp tục thì có nên sửa đổi không</a:t>
            </a:r>
          </a:p>
          <a:p>
            <a:pPr algn="just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3. Nếu có, thì những nội dung nào cần sửa đổi</a:t>
            </a:r>
          </a:p>
          <a:p>
            <a:pPr algn="just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 Gợi ý những nội dung thay đổi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ể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phù hợp với quy định của pháp luật, khắc phục trong GPMB để tăng tỷ lệ giải ngân.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8229600" cy="3352800"/>
          </a:xfr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err="1" smtClean="0">
                <a:solidFill>
                  <a:srgbClr val="580000"/>
                </a:solidFill>
                <a:effectLst/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TIÊU</a:t>
            </a:r>
            <a:r>
              <a:rPr lang="en-US" sz="3600" dirty="0" smtClean="0">
                <a:solidFill>
                  <a:srgbClr val="580000"/>
                </a:solidFill>
                <a:effectLst/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CHÍ CHẤM ĐIỂM TRỌNG SỐ </a:t>
            </a:r>
            <a:br>
              <a:rPr lang="en-US" sz="3600" dirty="0" smtClean="0">
                <a:solidFill>
                  <a:srgbClr val="580000"/>
                </a:solidFill>
                <a:effectLst/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580000"/>
                </a:solidFill>
                <a:effectLst/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MỨC ĐỘ ƯU TIÊN CÁC DỰ ÁN</a:t>
            </a:r>
            <a:br>
              <a:rPr lang="en-US" sz="3600" dirty="0" smtClean="0">
                <a:solidFill>
                  <a:srgbClr val="580000"/>
                </a:solidFill>
                <a:effectLst/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580000"/>
                </a:solidFill>
                <a:effectLst/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ĐẦU TƯ CÔNG TRUNG HẠN </a:t>
            </a:r>
            <a:br>
              <a:rPr lang="en-US" sz="3600" dirty="0" smtClean="0">
                <a:solidFill>
                  <a:srgbClr val="580000"/>
                </a:solidFill>
                <a:effectLst/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580000"/>
                </a:solidFill>
                <a:effectLst/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GIAI ĐOẠN 2016-2020 </a:t>
            </a:r>
            <a:endParaRPr lang="en-US" sz="2400" dirty="0" smtClean="0">
              <a:solidFill>
                <a:srgbClr val="580000"/>
              </a:solidFill>
              <a:effectLst/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81600"/>
            <a:ext cx="6248400" cy="685800"/>
          </a:xfrm>
        </p:spPr>
        <p:txBody>
          <a:bodyPr>
            <a:normAutofit fontScale="70000" lnSpcReduction="20000"/>
          </a:bodyPr>
          <a:lstStyle/>
          <a:p>
            <a:pPr algn="l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3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33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3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9/2017</a:t>
            </a:r>
          </a:p>
          <a:p>
            <a:pPr algn="l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001000" cy="792162"/>
          </a:xfrm>
        </p:spPr>
        <p:txBody>
          <a:bodyPr>
            <a:normAutofit/>
          </a:bodyPr>
          <a:lstStyle/>
          <a:p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Thang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điểm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đánh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giá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(3)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3855720"/>
          </a:xfrm>
        </p:spPr>
        <p:txBody>
          <a:bodyPr/>
          <a:lstStyle/>
          <a:p>
            <a:r>
              <a:rPr lang="en-GB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GB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338" indent="0">
              <a:buNone/>
            </a:pP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667512"/>
          </a:xfrm>
        </p:spPr>
        <p:txBody>
          <a:bodyPr>
            <a:noAutofit/>
          </a:bodyPr>
          <a:lstStyle/>
          <a:p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Phương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thức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đánh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giá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err="1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Chấm</a:t>
            </a:r>
            <a:r>
              <a:rPr lang="en-US" sz="3200" dirty="0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điểm</a:t>
            </a:r>
            <a:r>
              <a:rPr lang="en-US" sz="3200" dirty="0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so </a:t>
            </a:r>
            <a:r>
              <a:rPr lang="en-US" sz="3200" dirty="0" err="1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sánh</a:t>
            </a:r>
            <a:r>
              <a:rPr lang="en-US" sz="3200" dirty="0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kết</a:t>
            </a:r>
            <a:r>
              <a:rPr lang="en-US" sz="3200" dirty="0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quả</a:t>
            </a:r>
            <a:r>
              <a:rPr lang="en-US" sz="3200" dirty="0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xác</a:t>
            </a:r>
            <a:r>
              <a:rPr lang="en-US" sz="3200" dirty="0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định</a:t>
            </a:r>
            <a:r>
              <a:rPr lang="en-US" sz="3200" dirty="0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mức</a:t>
            </a:r>
            <a:r>
              <a:rPr lang="en-US" sz="3200" dirty="0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độ</a:t>
            </a:r>
            <a:r>
              <a:rPr lang="en-US" sz="3200" dirty="0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ưu</a:t>
            </a:r>
            <a:r>
              <a:rPr lang="en-US" sz="3200" dirty="0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tiên</a:t>
            </a:r>
            <a:endParaRPr lang="en-US" sz="3200" dirty="0" smtClean="0">
              <a:solidFill>
                <a:srgbClr val="58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thảo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luận</a:t>
            </a:r>
            <a:endParaRPr lang="en-US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thông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tin</a:t>
            </a:r>
          </a:p>
          <a:p>
            <a:pPr marL="0" indent="0">
              <a:buNone/>
            </a:pP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dirty="0" err="1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Tham</a:t>
            </a:r>
            <a:r>
              <a:rPr lang="en-US" sz="3200" dirty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vấn</a:t>
            </a:r>
            <a:r>
              <a:rPr lang="en-US" sz="3200" dirty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ý </a:t>
            </a:r>
            <a:r>
              <a:rPr lang="en-US" sz="3200" dirty="0" err="1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kiến</a:t>
            </a:r>
            <a:r>
              <a:rPr lang="en-US" sz="3200" dirty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cộng</a:t>
            </a:r>
            <a:r>
              <a:rPr lang="en-US" sz="3200" dirty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đồng</a:t>
            </a:r>
            <a:endParaRPr lang="en-US" sz="3200" dirty="0">
              <a:solidFill>
                <a:srgbClr val="58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dirty="0" err="1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Thang</a:t>
            </a:r>
            <a:r>
              <a:rPr lang="en-US" sz="3200" dirty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điểm</a:t>
            </a:r>
            <a:r>
              <a:rPr lang="en-US" sz="3200" dirty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đánh</a:t>
            </a:r>
            <a:r>
              <a:rPr lang="en-US" sz="3200" dirty="0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58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giá</a:t>
            </a:r>
            <a:endParaRPr lang="en-US" sz="3200" dirty="0">
              <a:solidFill>
                <a:srgbClr val="58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4 </a:t>
            </a:r>
            <a:r>
              <a:rPr lang="en-US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nhóm</a:t>
            </a:r>
            <a:r>
              <a:rPr lang="en-US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vấn</a:t>
            </a:r>
            <a:r>
              <a:rPr lang="en-US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đề</a:t>
            </a:r>
            <a:r>
              <a:rPr lang="en-US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chính</a:t>
            </a:r>
            <a:r>
              <a:rPr lang="en-US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1 </a:t>
            </a:r>
            <a:r>
              <a:rPr lang="en-US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nhóm</a:t>
            </a:r>
            <a:r>
              <a:rPr lang="en-US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phụ</a:t>
            </a:r>
            <a:endParaRPr lang="en-US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3 </a:t>
            </a:r>
            <a:r>
              <a:rPr lang="en-US" sz="2600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cấp</a:t>
            </a:r>
            <a:r>
              <a:rPr lang="en-US" sz="22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: </a:t>
            </a:r>
            <a:r>
              <a:rPr lang="en-US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tỉnh</a:t>
            </a:r>
            <a:r>
              <a:rPr lang="en-US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huyện</a:t>
            </a:r>
            <a:r>
              <a:rPr lang="en-US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xã</a:t>
            </a:r>
            <a:endParaRPr lang="en-US" sz="2800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Thang</a:t>
            </a:r>
            <a:r>
              <a:rPr lang="en-US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điểm</a:t>
            </a:r>
            <a:r>
              <a:rPr lang="en-US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đánh</a:t>
            </a:r>
            <a:r>
              <a:rPr lang="en-US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giá</a:t>
            </a:r>
            <a:r>
              <a:rPr lang="en-US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(1)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562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-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endParaRPr lang="en-US" dirty="0" smtClean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 -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762000"/>
          </a:xfrm>
        </p:spPr>
        <p:txBody>
          <a:bodyPr>
            <a:normAutofit/>
          </a:bodyPr>
          <a:lstStyle/>
          <a:p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Thang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điểm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đánh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giá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III -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-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667512"/>
          </a:xfrm>
        </p:spPr>
        <p:txBody>
          <a:bodyPr>
            <a:noAutofit/>
          </a:bodyPr>
          <a:lstStyle/>
          <a:p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Thang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điểm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đánh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giá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(9)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GB" sz="36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GB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(15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SỰ ĐÓNG GÓP CỦA DÂN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4538" indent="-233363">
              <a:buFont typeface="Wingdings" panose="05000000000000000000" pitchFamily="2" charset="2"/>
              <a:buChar char="Ø"/>
            </a:pP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3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4538" indent="-287338">
              <a:buFont typeface="Wingdings" panose="05000000000000000000" pitchFamily="2" charset="2"/>
              <a:buChar char="Ø"/>
            </a:pPr>
            <a:r>
              <a:rPr lang="en-US" sz="3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Ủy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066800"/>
          </a:xfrm>
        </p:spPr>
        <p:txBody>
          <a:bodyPr>
            <a:normAutofit/>
          </a:bodyPr>
          <a:lstStyle/>
          <a:p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Thang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điểm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đánh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giá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(5)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8686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Thang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điểm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đánh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giá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(6)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35480"/>
            <a:ext cx="8458200" cy="377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Thang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điểm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đánh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giá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(7)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382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438912"/>
          </a:xfrm>
        </p:spPr>
        <p:txBody>
          <a:bodyPr>
            <a:noAutofit/>
          </a:bodyPr>
          <a:lstStyle/>
          <a:p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Thang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điểm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đánh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giá</a:t>
            </a:r>
            <a:r>
              <a:rPr lang="en-US" sz="45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(8)</a:t>
            </a:r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458200" cy="4734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I. KẾT QUẢ THỰC HIỆN NGHỊ QUYẾT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33/2017/NQ-HĐND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14/12/2017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3.968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1.986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tỷ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1.796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tỷ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185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tỷ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31/12/2014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ODA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I. KẾT QUẢ THỰC HIỆN NGHỊ QUYẾT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33/2017/NQ-HĐND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14/12/2017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3. Danh mục dự án và tổng mức đầu tư công trình khởi công mới</a:t>
            </a: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a) Vốn đầu tư trong cân đối: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819400"/>
          <a:ext cx="914399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3677873"/>
                <a:gridCol w="3103926"/>
              </a:tblGrid>
              <a:tr h="63500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Lĩnh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vực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lượng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công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trình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Tổng 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mức 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(tỷ 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đồng)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NN-PTNT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TTTT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VHTTDL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QLNN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QPAN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2400" baseline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2400" baseline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 tế xã hội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2400" baseline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en-US" sz="2400" baseline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Cộng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888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I. KẾT QUẢ THỰC HIỆN NGHỊ QUYẾT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33/2017/NQ-HĐND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14/12/2017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3. Danh mục dự án và tổng mức đầu tư công trình khởi công mới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Vốn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c)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ĐH: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152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tỷ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895600"/>
          <a:ext cx="739139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420"/>
                <a:gridCol w="3116579"/>
                <a:gridCol w="2057400"/>
              </a:tblGrid>
              <a:tr h="583474"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Lĩnh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vực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Số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lượng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công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trình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Tổng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mức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tỷ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đồng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737"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GDDT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737"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tế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737"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Phúc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lợi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737"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NTM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737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Cộng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II. QUÁ TRÌNH THỰC HIỆN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 Đã điều chỉnh danh mục 05 lần</a:t>
            </a: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2. Không phê duyệt 10 công trình khởi công mới từ nguồn vốn quỹ đất (Vốn thu vượt KH)</a:t>
            </a:r>
          </a:p>
          <a:p>
            <a:pPr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3. Điều chỉnh phê duyệt chủ trương đầu tư 05 dự án, điều chỉnh trong năm 2020 để chuyển tiếp cho giai đoạn 2021-2026.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1235</Words>
  <Application>Microsoft Office PowerPoint</Application>
  <PresentationFormat>On-screen Show (4:3)</PresentationFormat>
  <Paragraphs>154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Thang điểm đánh giá (4)</vt:lpstr>
      <vt:lpstr>Thang điểm đánh giá (5)</vt:lpstr>
      <vt:lpstr>Thang điểm đánh giá (6)</vt:lpstr>
      <vt:lpstr>Thang điểm đánh giá (7)</vt:lpstr>
      <vt:lpstr>Thang điểm đánh giá (8)</vt:lpstr>
      <vt:lpstr>I. KẾT QUẢ THỰC HIỆN NGHỊ QUYẾT  SỐ 33/2017/NQ-HĐND NGÀY 14/12/2017</vt:lpstr>
      <vt:lpstr>I. KẾT QUẢ THỰC HIỆN NGHỊ QUYẾT  SỐ 33/2017/NQ-HĐND NGÀY 14/12/2017</vt:lpstr>
      <vt:lpstr>I. KẾT QUẢ THỰC HIỆN NGHỊ QUYẾT  SỐ 33/2017/NQ-HĐND NGÀY 14/12/2017</vt:lpstr>
      <vt:lpstr>II. QUÁ TRÌNH THỰC HIỆN</vt:lpstr>
      <vt:lpstr>III. BẤT CẬP TRONG QUÁ TRÌNH THỰC HIỆN</vt:lpstr>
      <vt:lpstr>III. BẤT CẬP TRONG QUÁ TRÌNH THỰC HIỆN</vt:lpstr>
      <vt:lpstr>III. NHỮNG VẤN ĐỀ CẦN THẢO LUẬN</vt:lpstr>
      <vt:lpstr>TIÊU CHÍ CHẤM ĐIỂM TRỌNG SỐ  MỨC ĐỘ ƯU TIÊN CÁC DỰ ÁN  ĐẦU TƯ CÔNG TRUNG HẠN  GIAI ĐOẠN 2016-2020 </vt:lpstr>
      <vt:lpstr>Thang điểm đánh giá (3)</vt:lpstr>
      <vt:lpstr>Phương thức đánh giá </vt:lpstr>
      <vt:lpstr>Thang điểm đánh giá (1)</vt:lpstr>
      <vt:lpstr>Thang điểm đánh giá (2)</vt:lpstr>
      <vt:lpstr>Thang điểm đánh giá (9)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BỘ TIÊU CHÍ VÀ QUY TRÌNH  ĐÁNH GIÁ LỰA CHỌN DANH MỤC ĐẦU TƯ  CÔNG TRUNG HẠN GIAI ĐOẠN 2016-2020</dc:title>
  <dc:creator>Le Nga</dc:creator>
  <cp:lastModifiedBy>Welcome</cp:lastModifiedBy>
  <cp:revision>31</cp:revision>
  <dcterms:created xsi:type="dcterms:W3CDTF">2015-08-25T15:45:24Z</dcterms:created>
  <dcterms:modified xsi:type="dcterms:W3CDTF">2020-12-22T10:21:05Z</dcterms:modified>
</cp:coreProperties>
</file>